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Grada: Surdopedie a dospělý věk, 2023.
- Knihovny.cz / souborný katalog: kniha se snaží ukázat dospělého člověka se sluchovou ztrátou jako komplexního jedince s heterogenními potřebami.
- Megaknihy / knihovnické záznamy: 160 stran, Grada, 2023.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WHO, Deafness and hearing loss: more than 1.5 billion people live with hearing loss; 430 million have disabling hearing loss; by 2050 more than 700 million may have disabling hearing loss (3 Mar 2026).
- WHO, impact of unaddressed hearing loss includes communication limitations, social isolation, loneliness, stigma, and reduced access to education and employment (3 Mar 2026).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Tichý svět, O nás: cílem je publicita komunity neslyšících a šíření informací o jejich kultuře a jazyce; překonávání jazykových, kulturních a mezigeneračních bariér.
- FF UK, Profil absolventa programu Komunikace neslyšících: zdůrazňuje český znakový jazyk, kulturu a komunitu neslyšících a Deaf Studies.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FF UK (3 Jun 2024): Naďa Hynková Dingová vyučovala na FF UK, od roku 2002 působila na ústavech FF UK a po dvě desetiletí vedla vzdělávání tlumočníků a překladatelů mezi českým znakovým jazykem a češtinou.
- UPOL authority record: identifies her as tlumočnice, lektorka, vysokoškolská učitelka a externí spolupracovnice České televize.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Tichý svět, Sociální služby: uvádí sociální rehabilitaci, sociální a právní poradnu a tlumočení a přepis.
- Tichý svět, homepage: služby poskytuje po celé ČR fyzicky i online.
- Tichý svět, O nás: cílem je i publicita komunity neslyšících a šíření informací o jejich kultuře a jazyce.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WHO, Deafness and hearing loss (3 Mar 2026): unaddressed hearing loss leads to communication limitations, social isolation, loneliness, stigma, and limitations in access to education and employment.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Zákon č. 155/1998 Sb.: komunikačními systémy jsou český znakový jazyk a komunikační systémy vycházející z českého jazyka.
- Česká komora tlumočníků znakového jazyka, Aktuální legislativa: nárok neslyšících a hluchoslepých osob na tlumočení zdarma vychází ze zákona č. 155/1998 Sb.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7FA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28016"/>
          </a:xfrm>
          <a:prstGeom prst="rect">
            <a:avLst/>
          </a:prstGeom>
          <a:solidFill>
            <a:srgbClr val="F28C45"/>
          </a:solidFill>
          <a:ln w="12700">
            <a:solidFill>
              <a:srgbClr val="F28C45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6437376"/>
            <a:ext cx="4023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B65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Sluchové postižení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589520" y="6437376"/>
            <a:ext cx="4023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5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Cesarová, Slámová - přepracovaná verze</a:t>
            </a:r>
            <a:endParaRPr lang="en-US" sz="9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28232"/>
            <a:ext cx="320040" cy="2011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5B6573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28232"/>
            <a:ext cx="320040" cy="2011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5B6573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dered_pdf/page-01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5138928"/>
            <a:ext cx="12191695" cy="1719072"/>
          </a:xfrm>
          <a:prstGeom prst="rect">
            <a:avLst/>
          </a:prstGeom>
          <a:solidFill>
            <a:srgbClr val="10263D">
              <a:alpha val="82000"/>
            </a:srgbClr>
          </a:solidFill>
          <a:ln w="12700">
            <a:solidFill>
              <a:srgbClr val="10263D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94360" y="5394960"/>
            <a:ext cx="62179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Sluchové postižení:</a:t>
            </a:r>
            <a:endParaRPr lang="en-US" sz="2200" dirty="0"/>
          </a:p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tlumočení, služby a pohled z praxe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612648" y="6336792"/>
            <a:ext cx="7772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20" dirty="0">
                <a:solidFill>
                  <a:srgbClr val="E8EE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 základě dílu Televizního klubu neslyšících, zkušeností z praxe a knihy Surdopedie a dospělý věk</a:t>
            </a:r>
            <a:endParaRPr lang="en-US" sz="11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6324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Kniha Surdopedie a dospělý věk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603504" y="896112"/>
            <a:ext cx="9875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5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Původní závěr jsem rozšířil tak, aby kniha nepůsobila jako povinná položka na konci, ale jako silný zdroj argumentů.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713232" y="1572768"/>
            <a:ext cx="3246120" cy="4160520"/>
          </a:xfrm>
          <a:prstGeom prst="roundRect">
            <a:avLst>
              <a:gd name="adj" fmla="val 2254"/>
            </a:avLst>
          </a:prstGeom>
          <a:solidFill>
            <a:srgbClr val="0B7A8F"/>
          </a:solidFill>
          <a:ln w="12700">
            <a:solidFill>
              <a:srgbClr val="0B7A8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60120" y="1828800"/>
            <a:ext cx="272491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</a:rPr>
              <a:t>Surdopedie</a:t>
            </a:r>
            <a:endParaRPr lang="en-US" sz="2400" dirty="0"/>
          </a:p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</a:rPr>
              <a:t>a dospělý věk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960120" y="2761488"/>
            <a:ext cx="2724912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20" dirty="0">
                <a:solidFill>
                  <a:srgbClr val="E8EEF5"/>
                </a:solidFill>
              </a:rPr>
              <a:t>T. Hradilová</a:t>
            </a:r>
            <a:endParaRPr lang="en-US" sz="1420" dirty="0"/>
          </a:p>
          <a:p>
            <a:pPr algn="ctr" indent="0" marL="0">
              <a:buNone/>
            </a:pPr>
            <a:r>
              <a:rPr lang="en-US" sz="1420" dirty="0">
                <a:solidFill>
                  <a:srgbClr val="E8EEF5"/>
                </a:solidFill>
              </a:rPr>
              <a:t>M. Chudožilov Bendová</a:t>
            </a:r>
            <a:endParaRPr lang="en-US" sz="1420" dirty="0"/>
          </a:p>
          <a:p>
            <a:pPr algn="ctr" indent="0" marL="0">
              <a:buNone/>
            </a:pPr>
            <a:r>
              <a:rPr lang="en-US" sz="1420" dirty="0">
                <a:solidFill>
                  <a:srgbClr val="E8EEF5"/>
                </a:solidFill>
              </a:rPr>
              <a:t>M. Komorná</a:t>
            </a:r>
            <a:endParaRPr lang="en-US" sz="1420" dirty="0"/>
          </a:p>
          <a:p>
            <a:pPr algn="ctr" indent="0" marL="0">
              <a:buNone/>
            </a:pPr>
            <a:r>
              <a:rPr lang="en-US" sz="1420" dirty="0">
                <a:solidFill>
                  <a:srgbClr val="E8EEF5"/>
                </a:solidFill>
              </a:rPr>
              <a:t>M. Kotvová</a:t>
            </a:r>
            <a:endParaRPr lang="en-US" sz="1420" dirty="0"/>
          </a:p>
        </p:txBody>
      </p:sp>
      <p:sp>
        <p:nvSpPr>
          <p:cNvPr id="7" name="Text 5"/>
          <p:cNvSpPr/>
          <p:nvPr/>
        </p:nvSpPr>
        <p:spPr>
          <a:xfrm>
            <a:off x="960120" y="4023360"/>
            <a:ext cx="27249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50" dirty="0">
                <a:solidFill>
                  <a:srgbClr val="E8EEF5"/>
                </a:solidFill>
              </a:rPr>
              <a:t>Grada, 2023</a:t>
            </a:r>
            <a:endParaRPr lang="en-US" sz="1350" dirty="0"/>
          </a:p>
          <a:p>
            <a:pPr algn="ctr" indent="0" marL="0">
              <a:buNone/>
            </a:pPr>
            <a:r>
              <a:rPr lang="en-US" sz="1350" dirty="0">
                <a:solidFill>
                  <a:srgbClr val="E8EEF5"/>
                </a:solidFill>
              </a:rPr>
              <a:t>160 stran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4407408" y="1773936"/>
            <a:ext cx="2011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740" b="1" dirty="0">
                <a:solidFill>
                  <a:srgbClr val="F28C45"/>
                </a:solidFill>
              </a:rPr>
              <a:t>•</a:t>
            </a:r>
            <a:endParaRPr lang="en-US" sz="1740" dirty="0"/>
          </a:p>
        </p:txBody>
      </p:sp>
      <p:sp>
        <p:nvSpPr>
          <p:cNvPr id="9" name="Text 7"/>
          <p:cNvSpPr/>
          <p:nvPr/>
        </p:nvSpPr>
        <p:spPr>
          <a:xfrm>
            <a:off x="4626864" y="1783080"/>
            <a:ext cx="640994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540" dirty="0">
                <a:solidFill>
                  <a:srgbClr val="1F2937"/>
                </a:solidFill>
              </a:rPr>
              <a:t>kniha se nesoustředí jen na medicínu, ale na mezilidský kontakt, komunikaci a kvalitu života</a:t>
            </a:r>
            <a:endParaRPr lang="en-US" sz="1540" dirty="0"/>
          </a:p>
        </p:txBody>
      </p:sp>
      <p:sp>
        <p:nvSpPr>
          <p:cNvPr id="10" name="Text 8"/>
          <p:cNvSpPr/>
          <p:nvPr/>
        </p:nvSpPr>
        <p:spPr>
          <a:xfrm>
            <a:off x="4407408" y="2322576"/>
            <a:ext cx="2011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740" b="1" dirty="0">
                <a:solidFill>
                  <a:srgbClr val="F28C45"/>
                </a:solidFill>
              </a:rPr>
              <a:t>•</a:t>
            </a:r>
            <a:endParaRPr lang="en-US" sz="1740" dirty="0"/>
          </a:p>
        </p:txBody>
      </p:sp>
      <p:sp>
        <p:nvSpPr>
          <p:cNvPr id="11" name="Text 9"/>
          <p:cNvSpPr/>
          <p:nvPr/>
        </p:nvSpPr>
        <p:spPr>
          <a:xfrm>
            <a:off x="4626864" y="2331720"/>
            <a:ext cx="640994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540" dirty="0">
                <a:solidFill>
                  <a:srgbClr val="1F2937"/>
                </a:solidFill>
              </a:rPr>
              <a:t>ukazuje dospělého člověka se sluchovou ztrátou jako komplexního jedince s různorodými potřebami</a:t>
            </a:r>
            <a:endParaRPr lang="en-US" sz="1540" dirty="0"/>
          </a:p>
        </p:txBody>
      </p:sp>
      <p:sp>
        <p:nvSpPr>
          <p:cNvPr id="12" name="Text 10"/>
          <p:cNvSpPr/>
          <p:nvPr/>
        </p:nvSpPr>
        <p:spPr>
          <a:xfrm>
            <a:off x="4407408" y="2871216"/>
            <a:ext cx="2011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740" b="1" dirty="0">
                <a:solidFill>
                  <a:srgbClr val="F28C45"/>
                </a:solidFill>
              </a:rPr>
              <a:t>•</a:t>
            </a:r>
            <a:endParaRPr lang="en-US" sz="1740" dirty="0"/>
          </a:p>
        </p:txBody>
      </p:sp>
      <p:sp>
        <p:nvSpPr>
          <p:cNvPr id="13" name="Text 11"/>
          <p:cNvSpPr/>
          <p:nvPr/>
        </p:nvSpPr>
        <p:spPr>
          <a:xfrm>
            <a:off x="4626864" y="2880360"/>
            <a:ext cx="640994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540" dirty="0">
                <a:solidFill>
                  <a:srgbClr val="1F2937"/>
                </a:solidFill>
              </a:rPr>
              <a:t>silná je kombinace odborného pohledu, zákonných souvislostí a příkladů z praxe</a:t>
            </a:r>
            <a:endParaRPr lang="en-US" sz="1540" dirty="0"/>
          </a:p>
        </p:txBody>
      </p:sp>
      <p:sp>
        <p:nvSpPr>
          <p:cNvPr id="14" name="Text 12"/>
          <p:cNvSpPr/>
          <p:nvPr/>
        </p:nvSpPr>
        <p:spPr>
          <a:xfrm>
            <a:off x="4407408" y="3419856"/>
            <a:ext cx="2011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740" b="1" dirty="0">
                <a:solidFill>
                  <a:srgbClr val="F28C45"/>
                </a:solidFill>
              </a:rPr>
              <a:t>•</a:t>
            </a:r>
            <a:endParaRPr lang="en-US" sz="1740" dirty="0"/>
          </a:p>
        </p:txBody>
      </p:sp>
      <p:sp>
        <p:nvSpPr>
          <p:cNvPr id="15" name="Text 13"/>
          <p:cNvSpPr/>
          <p:nvPr/>
        </p:nvSpPr>
        <p:spPr>
          <a:xfrm>
            <a:off x="4626864" y="3429000"/>
            <a:ext cx="640994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540" dirty="0">
                <a:solidFill>
                  <a:srgbClr val="1F2937"/>
                </a:solidFill>
              </a:rPr>
              <a:t>právě proto funguje jako dobrý most mezi teorií a zkušeností z organizací jako Tichý svět</a:t>
            </a:r>
            <a:endParaRPr lang="en-US" sz="154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28232"/>
            <a:ext cx="320040" cy="2011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5B6573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6324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Závěr: co má po prezentaci zůstat v hlavě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603504" y="896112"/>
            <a:ext cx="9875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5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Tahle část má být úderná. Čtyři věty, které drží celý výklad pohromadě.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685800" y="1645920"/>
            <a:ext cx="516636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2700">
            <a:solidFill>
              <a:srgbClr val="D7E1EA"/>
            </a:solidFill>
            <a:prstDash val="solid"/>
          </a:ln>
          <a:effectLst>
            <a:outerShdw sx="100000" sy="100000" kx="0" ky="0" algn="bl" rotWithShape="0" blurRad="19050" dist="6350" dir="2700000">
              <a:srgbClr val="000000">
                <a:alpha val="1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04088" y="1664208"/>
            <a:ext cx="5129784" cy="91440"/>
          </a:xfrm>
          <a:prstGeom prst="rect">
            <a:avLst/>
          </a:prstGeom>
          <a:solidFill>
            <a:srgbClr val="F28C45"/>
          </a:solidFill>
          <a:ln w="12700">
            <a:solidFill>
              <a:srgbClr val="F28C4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50392" y="1810512"/>
            <a:ext cx="48371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Sluchové postižení</a:t>
            </a:r>
            <a:endParaRPr lang="en-US" sz="1600" dirty="0"/>
          </a:p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není jen diagnóza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850392" y="2176272"/>
            <a:ext cx="4837176" cy="9418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Je to téma komunikace, vztahů, jazyka a každodenní dostupnosti.</a:t>
            </a:r>
            <a:endParaRPr lang="en-US" sz="1260" dirty="0"/>
          </a:p>
        </p:txBody>
      </p:sp>
      <p:sp>
        <p:nvSpPr>
          <p:cNvPr id="8" name="Shape 6"/>
          <p:cNvSpPr/>
          <p:nvPr/>
        </p:nvSpPr>
        <p:spPr>
          <a:xfrm>
            <a:off x="6309360" y="1645920"/>
            <a:ext cx="5166360" cy="1600200"/>
          </a:xfrm>
          <a:prstGeom prst="roundRect">
            <a:avLst>
              <a:gd name="adj" fmla="val 4571"/>
            </a:avLst>
          </a:prstGeom>
          <a:solidFill>
            <a:srgbClr val="E8F5F7"/>
          </a:solidFill>
          <a:ln w="12700">
            <a:solidFill>
              <a:srgbClr val="D7E1EA"/>
            </a:solidFill>
            <a:prstDash val="solid"/>
          </a:ln>
          <a:effectLst>
            <a:outerShdw sx="100000" sy="100000" kx="0" ky="0" algn="bl" rotWithShape="0" blurRad="19050" dist="6350" dir="2700000">
              <a:srgbClr val="000000">
                <a:alpha val="14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6327648" y="1664208"/>
            <a:ext cx="5129784" cy="91440"/>
          </a:xfrm>
          <a:prstGeom prst="rect">
            <a:avLst/>
          </a:prstGeom>
          <a:solidFill>
            <a:srgbClr val="0B7A8F"/>
          </a:solidFill>
          <a:ln w="12700">
            <a:solidFill>
              <a:srgbClr val="0B7A8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473952" y="1810512"/>
            <a:ext cx="48371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Kvalitní tlumočení</a:t>
            </a:r>
            <a:endParaRPr lang="en-US" sz="1600" dirty="0"/>
          </a:p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mění realitu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473952" y="2176272"/>
            <a:ext cx="4837176" cy="9418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Rozhoduje o tom, zda člověk situaci zvládne samostatně a důstojně.</a:t>
            </a:r>
            <a:endParaRPr lang="en-US" sz="1260" dirty="0"/>
          </a:p>
        </p:txBody>
      </p:sp>
      <p:sp>
        <p:nvSpPr>
          <p:cNvPr id="12" name="Shape 10"/>
          <p:cNvSpPr/>
          <p:nvPr/>
        </p:nvSpPr>
        <p:spPr>
          <a:xfrm>
            <a:off x="685800" y="3794760"/>
            <a:ext cx="516636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2700">
            <a:solidFill>
              <a:srgbClr val="D7E1EA"/>
            </a:solidFill>
            <a:prstDash val="solid"/>
          </a:ln>
          <a:effectLst>
            <a:outerShdw sx="100000" sy="100000" kx="0" ky="0" algn="bl" rotWithShape="0" blurRad="19050" dist="6350" dir="2700000">
              <a:srgbClr val="000000">
                <a:alpha val="14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704088" y="3813048"/>
            <a:ext cx="5129784" cy="91440"/>
          </a:xfrm>
          <a:prstGeom prst="rect">
            <a:avLst/>
          </a:prstGeom>
          <a:solidFill>
            <a:srgbClr val="F28C45"/>
          </a:solidFill>
          <a:ln w="12700">
            <a:solidFill>
              <a:srgbClr val="F28C4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50392" y="3959352"/>
            <a:ext cx="48371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Služby typu</a:t>
            </a:r>
            <a:endParaRPr lang="en-US" sz="1600" dirty="0"/>
          </a:p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Tichý svět jsou klíčové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850392" y="4325112"/>
            <a:ext cx="4837176" cy="9418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Protože překlápějí pomoc z teorie do běžného života.</a:t>
            </a:r>
            <a:endParaRPr lang="en-US" sz="1260" dirty="0"/>
          </a:p>
        </p:txBody>
      </p:sp>
      <p:sp>
        <p:nvSpPr>
          <p:cNvPr id="16" name="Shape 14"/>
          <p:cNvSpPr/>
          <p:nvPr/>
        </p:nvSpPr>
        <p:spPr>
          <a:xfrm>
            <a:off x="6309360" y="3794760"/>
            <a:ext cx="5166360" cy="1600200"/>
          </a:xfrm>
          <a:prstGeom prst="roundRect">
            <a:avLst>
              <a:gd name="adj" fmla="val 4571"/>
            </a:avLst>
          </a:prstGeom>
          <a:solidFill>
            <a:srgbClr val="E8F5F7"/>
          </a:solidFill>
          <a:ln w="12700">
            <a:solidFill>
              <a:srgbClr val="D7E1EA"/>
            </a:solidFill>
            <a:prstDash val="solid"/>
          </a:ln>
          <a:effectLst>
            <a:outerShdw sx="100000" sy="100000" kx="0" ky="0" algn="bl" rotWithShape="0" blurRad="19050" dist="6350" dir="2700000">
              <a:srgbClr val="000000">
                <a:alpha val="14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6327648" y="3813048"/>
            <a:ext cx="5129784" cy="91440"/>
          </a:xfrm>
          <a:prstGeom prst="rect">
            <a:avLst/>
          </a:prstGeom>
          <a:solidFill>
            <a:srgbClr val="0B7A8F"/>
          </a:solidFill>
          <a:ln w="12700">
            <a:solidFill>
              <a:srgbClr val="0B7A8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473952" y="3959352"/>
            <a:ext cx="48371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Nejlepší přístup</a:t>
            </a:r>
            <a:endParaRPr lang="en-US" sz="1600" dirty="0"/>
          </a:p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je respekt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473952" y="4325112"/>
            <a:ext cx="4837176" cy="9418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K jazyku, času, potřebám a zkušenosti konkrétního člověka.</a:t>
            </a:r>
            <a:endParaRPr lang="en-US" sz="126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28232"/>
            <a:ext cx="320040" cy="2011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5B6573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7A8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28016"/>
          </a:xfrm>
          <a:prstGeom prst="rect">
            <a:avLst/>
          </a:prstGeom>
          <a:solidFill>
            <a:srgbClr val="F28C45"/>
          </a:solidFill>
          <a:ln w="12700">
            <a:solidFill>
              <a:srgbClr val="F28C45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1828800"/>
            <a:ext cx="10332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Děkuji za pozornost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914400" y="2743200"/>
            <a:ext cx="10332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E8F5F7"/>
                </a:solidFill>
              </a:rPr>
              <a:t>Otázky?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4251960" y="3566160"/>
            <a:ext cx="3657600" cy="0"/>
          </a:xfrm>
          <a:prstGeom prst="line">
            <a:avLst/>
          </a:prstGeom>
          <a:noFill/>
          <a:ln w="12700">
            <a:solidFill>
              <a:srgbClr val="BEE3E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828800" y="3822192"/>
            <a:ext cx="853135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E8F5F7"/>
                </a:solidFill>
              </a:rPr>
              <a:t>Zdroje k doplněným faktům jsou vložené v poznámkách prezentujícího.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6324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Proč je téma důležité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603504" y="896112"/>
            <a:ext cx="9875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5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Dobrý úvod není vata. Má hned ukázat, proč sluchové postižení není okrajové téma.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640080" y="1508760"/>
            <a:ext cx="3611880" cy="1417320"/>
          </a:xfrm>
          <a:prstGeom prst="roundRect">
            <a:avLst>
              <a:gd name="adj" fmla="val 5161"/>
            </a:avLst>
          </a:prstGeom>
          <a:solidFill>
            <a:srgbClr val="E8F5F7"/>
          </a:solidFill>
          <a:ln w="12700">
            <a:solidFill>
              <a:srgbClr val="D7E1EA"/>
            </a:solidFill>
            <a:prstDash val="solid"/>
          </a:ln>
          <a:effectLst>
            <a:outerShdw sx="100000" sy="100000" kx="0" ky="0" algn="bl" rotWithShape="0" blurRad="15240" dist="3810" dir="2700000">
              <a:srgbClr val="000000">
                <a:alpha val="10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804672" y="1737360"/>
            <a:ext cx="32918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16324F"/>
                </a:solidFill>
              </a:rPr>
              <a:t>1,5 miliardy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804672" y="2212848"/>
            <a:ext cx="3291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0" dirty="0">
                <a:solidFill>
                  <a:srgbClr val="1F2937"/>
                </a:solidFill>
              </a:rPr>
              <a:t>lidí na světě žije se sluchovou ztrátou</a:t>
            </a:r>
            <a:endParaRPr lang="en-US" sz="1180" dirty="0"/>
          </a:p>
        </p:txBody>
      </p:sp>
      <p:sp>
        <p:nvSpPr>
          <p:cNvPr id="7" name="Shape 5"/>
          <p:cNvSpPr/>
          <p:nvPr/>
        </p:nvSpPr>
        <p:spPr>
          <a:xfrm>
            <a:off x="4434840" y="1508760"/>
            <a:ext cx="3611880" cy="1417320"/>
          </a:xfrm>
          <a:prstGeom prst="roundRect">
            <a:avLst>
              <a:gd name="adj" fmla="val 5161"/>
            </a:avLst>
          </a:prstGeom>
          <a:solidFill>
            <a:srgbClr val="FDE9DA"/>
          </a:solidFill>
          <a:ln w="12700">
            <a:solidFill>
              <a:srgbClr val="D7E1EA"/>
            </a:solidFill>
            <a:prstDash val="solid"/>
          </a:ln>
          <a:effectLst>
            <a:outerShdw sx="100000" sy="100000" kx="0" ky="0" algn="bl" rotWithShape="0" blurRad="15240" dist="3810" dir="2700000">
              <a:srgbClr val="000000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4599432" y="1737360"/>
            <a:ext cx="32918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16324F"/>
                </a:solidFill>
              </a:rPr>
              <a:t>430 milionů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4599432" y="2212848"/>
            <a:ext cx="3291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0" dirty="0">
                <a:solidFill>
                  <a:srgbClr val="1F2937"/>
                </a:solidFill>
              </a:rPr>
              <a:t>lidí má zneschopňující sluchovou ztrátu</a:t>
            </a:r>
            <a:endParaRPr lang="en-US" sz="1180" dirty="0"/>
          </a:p>
        </p:txBody>
      </p:sp>
      <p:sp>
        <p:nvSpPr>
          <p:cNvPr id="10" name="Shape 8"/>
          <p:cNvSpPr/>
          <p:nvPr/>
        </p:nvSpPr>
        <p:spPr>
          <a:xfrm>
            <a:off x="8229600" y="1508760"/>
            <a:ext cx="3611880" cy="1417320"/>
          </a:xfrm>
          <a:prstGeom prst="roundRect">
            <a:avLst>
              <a:gd name="adj" fmla="val 5161"/>
            </a:avLst>
          </a:prstGeom>
          <a:solidFill>
            <a:srgbClr val="E8F5F7"/>
          </a:solidFill>
          <a:ln w="12700">
            <a:solidFill>
              <a:srgbClr val="D7E1EA"/>
            </a:solidFill>
            <a:prstDash val="solid"/>
          </a:ln>
          <a:effectLst>
            <a:outerShdw sx="100000" sy="100000" kx="0" ky="0" algn="bl" rotWithShape="0" blurRad="15240" dist="3810" dir="2700000">
              <a:srgbClr val="000000">
                <a:alpha val="10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8394192" y="1737360"/>
            <a:ext cx="32918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16324F"/>
                </a:solidFill>
              </a:rPr>
              <a:t>2050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8394192" y="2212848"/>
            <a:ext cx="3291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0" dirty="0">
                <a:solidFill>
                  <a:srgbClr val="1F2937"/>
                </a:solidFill>
              </a:rPr>
              <a:t>odhad: přes 700 milionů lidí může mít zneschopňující sluchovou ztrátu</a:t>
            </a:r>
            <a:endParaRPr lang="en-US" sz="1180" dirty="0"/>
          </a:p>
        </p:txBody>
      </p:sp>
      <p:sp>
        <p:nvSpPr>
          <p:cNvPr id="13" name="Shape 11"/>
          <p:cNvSpPr/>
          <p:nvPr/>
        </p:nvSpPr>
        <p:spPr>
          <a:xfrm>
            <a:off x="640080" y="3246120"/>
            <a:ext cx="10927080" cy="2331720"/>
          </a:xfrm>
          <a:prstGeom prst="roundRect">
            <a:avLst>
              <a:gd name="adj" fmla="val 3137"/>
            </a:avLst>
          </a:prstGeom>
          <a:solidFill>
            <a:srgbClr val="FFFFFF"/>
          </a:solidFill>
          <a:ln w="12700">
            <a:solidFill>
              <a:srgbClr val="D7E1EA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22960" y="3474720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Co z toho plyne pro prezentaci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896112" y="3831336"/>
            <a:ext cx="2011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700" b="1" dirty="0">
                <a:solidFill>
                  <a:srgbClr val="F28C45"/>
                </a:solidFill>
              </a:rPr>
              <a:t>•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1115568" y="3840480"/>
            <a:ext cx="983894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F2937"/>
                </a:solidFill>
              </a:rPr>
              <a:t>Sluchová ztráta není jen medicínský problém, ale i problém komunikace, vztahů a dostupnosti služeb.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896112" y="4379976"/>
            <a:ext cx="2011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700" b="1" dirty="0">
                <a:solidFill>
                  <a:srgbClr val="F28C45"/>
                </a:solidFill>
              </a:rPr>
              <a:t>•</a:t>
            </a:r>
            <a:endParaRPr lang="en-US" sz="1700" dirty="0"/>
          </a:p>
        </p:txBody>
      </p:sp>
      <p:sp>
        <p:nvSpPr>
          <p:cNvPr id="18" name="Text 16"/>
          <p:cNvSpPr/>
          <p:nvPr/>
        </p:nvSpPr>
        <p:spPr>
          <a:xfrm>
            <a:off x="1115568" y="4389120"/>
            <a:ext cx="983894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F2937"/>
                </a:solidFill>
              </a:rPr>
              <a:t>Bez podpory se zvyšuje riziko sociální izolace, osamělosti a horšího přístupu ke vzdělání i zaměstnání.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896112" y="4928616"/>
            <a:ext cx="2011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700" b="1" dirty="0">
                <a:solidFill>
                  <a:srgbClr val="F28C45"/>
                </a:solidFill>
              </a:rPr>
              <a:t>•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1115568" y="4937760"/>
            <a:ext cx="983894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F2937"/>
                </a:solidFill>
              </a:rPr>
              <a:t>Proto dává smysl mluvit o tlumočení, přepisu, poradenství a respektu ke kultuře neslyšících - ne jen o diagnóze.</a:t>
            </a:r>
            <a:endParaRPr lang="en-US" sz="15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28232"/>
            <a:ext cx="320040" cy="2011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5B6573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6324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Jak na téma nahlížet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603504" y="896112"/>
            <a:ext cx="9875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5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Tahle verze prezentace posouvá původní text od seznamu bodů k jasnému rámci.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640080" y="1417320"/>
            <a:ext cx="3566160" cy="4297680"/>
          </a:xfrm>
          <a:prstGeom prst="roundRect">
            <a:avLst>
              <a:gd name="adj" fmla="val 2051"/>
            </a:avLst>
          </a:prstGeom>
          <a:solidFill>
            <a:srgbClr val="FFFFFF"/>
          </a:solidFill>
          <a:ln w="12700">
            <a:solidFill>
              <a:srgbClr val="D7E1EA"/>
            </a:solidFill>
            <a:prstDash val="solid"/>
          </a:ln>
          <a:effectLst>
            <a:outerShdw sx="100000" sy="100000" kx="0" ky="0" algn="bl" rotWithShape="0" blurRad="19050" dist="6350" dir="2700000">
              <a:srgbClr val="000000">
                <a:alpha val="1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58368" y="1435608"/>
            <a:ext cx="3529584" cy="91440"/>
          </a:xfrm>
          <a:prstGeom prst="rect">
            <a:avLst/>
          </a:prstGeom>
          <a:solidFill>
            <a:srgbClr val="F28C45"/>
          </a:solidFill>
          <a:ln w="12700">
            <a:solidFill>
              <a:srgbClr val="F28C4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04672" y="1581912"/>
            <a:ext cx="32369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1. Medicínský pohled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804672" y="1947672"/>
            <a:ext cx="3236976" cy="36393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co člověk slyší</a:t>
            </a:r>
            <a:endParaRPr lang="en-US" sz="1260" dirty="0"/>
          </a:p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nebo neslyší</a:t>
            </a:r>
            <a:endParaRPr lang="en-US" sz="1260" dirty="0"/>
          </a:p>
          <a:p>
            <a:pPr indent="0" marL="0">
              <a:buNone/>
            </a:pPr>
            <a:endParaRPr lang="en-US" sz="1260" dirty="0"/>
          </a:p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kompenzační pomůcky</a:t>
            </a:r>
            <a:endParaRPr lang="en-US" sz="1260" dirty="0"/>
          </a:p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diagnóza</a:t>
            </a:r>
            <a:endParaRPr lang="en-US" sz="1260" dirty="0"/>
          </a:p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a míra ztráty sluchu</a:t>
            </a:r>
            <a:endParaRPr lang="en-US" sz="1260" dirty="0"/>
          </a:p>
        </p:txBody>
      </p:sp>
      <p:sp>
        <p:nvSpPr>
          <p:cNvPr id="8" name="Shape 6"/>
          <p:cNvSpPr/>
          <p:nvPr/>
        </p:nvSpPr>
        <p:spPr>
          <a:xfrm>
            <a:off x="4315968" y="1417320"/>
            <a:ext cx="3566160" cy="4297680"/>
          </a:xfrm>
          <a:prstGeom prst="roundRect">
            <a:avLst>
              <a:gd name="adj" fmla="val 2051"/>
            </a:avLst>
          </a:prstGeom>
          <a:solidFill>
            <a:srgbClr val="E8F5F7"/>
          </a:solidFill>
          <a:ln w="12700">
            <a:solidFill>
              <a:srgbClr val="D7E1EA"/>
            </a:solidFill>
            <a:prstDash val="solid"/>
          </a:ln>
          <a:effectLst>
            <a:outerShdw sx="100000" sy="100000" kx="0" ky="0" algn="bl" rotWithShape="0" blurRad="19050" dist="6350" dir="2700000">
              <a:srgbClr val="000000">
                <a:alpha val="14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4334256" y="1435608"/>
            <a:ext cx="3529584" cy="91440"/>
          </a:xfrm>
          <a:prstGeom prst="rect">
            <a:avLst/>
          </a:prstGeom>
          <a:solidFill>
            <a:srgbClr val="0B7A8F"/>
          </a:solidFill>
          <a:ln w="12700">
            <a:solidFill>
              <a:srgbClr val="0B7A8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480560" y="1581912"/>
            <a:ext cx="32369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2. Komunikační pohled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480560" y="1947672"/>
            <a:ext cx="3236976" cy="36393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jak se člověk domluví</a:t>
            </a:r>
            <a:endParaRPr lang="en-US" sz="1260" dirty="0"/>
          </a:p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ve škole, v práci,</a:t>
            </a:r>
            <a:endParaRPr lang="en-US" sz="1260" dirty="0"/>
          </a:p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a na úřadě</a:t>
            </a:r>
            <a:endParaRPr lang="en-US" sz="1260" dirty="0"/>
          </a:p>
          <a:p>
            <a:pPr indent="0" marL="0">
              <a:buNone/>
            </a:pPr>
            <a:endParaRPr lang="en-US" sz="1260" dirty="0"/>
          </a:p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znakový jazyk</a:t>
            </a:r>
            <a:endParaRPr lang="en-US" sz="1260" dirty="0"/>
          </a:p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přepis</a:t>
            </a:r>
            <a:endParaRPr lang="en-US" sz="1260" dirty="0"/>
          </a:p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tlumočení</a:t>
            </a:r>
            <a:endParaRPr lang="en-US" sz="1260" dirty="0"/>
          </a:p>
        </p:txBody>
      </p:sp>
      <p:sp>
        <p:nvSpPr>
          <p:cNvPr id="12" name="Shape 10"/>
          <p:cNvSpPr/>
          <p:nvPr/>
        </p:nvSpPr>
        <p:spPr>
          <a:xfrm>
            <a:off x="7991856" y="1417320"/>
            <a:ext cx="3566160" cy="4297680"/>
          </a:xfrm>
          <a:prstGeom prst="roundRect">
            <a:avLst>
              <a:gd name="adj" fmla="val 2051"/>
            </a:avLst>
          </a:prstGeom>
          <a:solidFill>
            <a:srgbClr val="FFFFFF"/>
          </a:solidFill>
          <a:ln w="12700">
            <a:solidFill>
              <a:srgbClr val="D7E1EA"/>
            </a:solidFill>
            <a:prstDash val="solid"/>
          </a:ln>
          <a:effectLst>
            <a:outerShdw sx="100000" sy="100000" kx="0" ky="0" algn="bl" rotWithShape="0" blurRad="19050" dist="6350" dir="2700000">
              <a:srgbClr val="000000">
                <a:alpha val="14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8010144" y="1435608"/>
            <a:ext cx="3529584" cy="91440"/>
          </a:xfrm>
          <a:prstGeom prst="rect">
            <a:avLst/>
          </a:prstGeom>
          <a:solidFill>
            <a:srgbClr val="F28C45"/>
          </a:solidFill>
          <a:ln w="12700">
            <a:solidFill>
              <a:srgbClr val="F28C4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156448" y="1581912"/>
            <a:ext cx="32369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3. Kulturní pohled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8156448" y="1947672"/>
            <a:ext cx="3236976" cy="36393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komunita neslyšících</a:t>
            </a:r>
            <a:endParaRPr lang="en-US" sz="1260" dirty="0"/>
          </a:p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má vlastní jazyk,</a:t>
            </a:r>
            <a:endParaRPr lang="en-US" sz="1260" dirty="0"/>
          </a:p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zkušenost i identitu</a:t>
            </a:r>
            <a:endParaRPr lang="en-US" sz="1260" dirty="0"/>
          </a:p>
          <a:p>
            <a:pPr indent="0" marL="0">
              <a:buNone/>
            </a:pPr>
            <a:endParaRPr lang="en-US" sz="1260" dirty="0"/>
          </a:p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nejde jen o deficit,</a:t>
            </a:r>
            <a:endParaRPr lang="en-US" sz="1260" dirty="0"/>
          </a:p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ale i o jiný způsob</a:t>
            </a:r>
            <a:endParaRPr lang="en-US" sz="1260" dirty="0"/>
          </a:p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komunikace a života</a:t>
            </a:r>
            <a:endParaRPr lang="en-US" sz="1260" dirty="0"/>
          </a:p>
        </p:txBody>
      </p:sp>
      <p:sp>
        <p:nvSpPr>
          <p:cNvPr id="16" name="Shape 14"/>
          <p:cNvSpPr/>
          <p:nvPr/>
        </p:nvSpPr>
        <p:spPr>
          <a:xfrm>
            <a:off x="868680" y="5870448"/>
            <a:ext cx="10469880" cy="457200"/>
          </a:xfrm>
          <a:prstGeom prst="roundRect">
            <a:avLst>
              <a:gd name="adj" fmla="val 12000"/>
            </a:avLst>
          </a:prstGeom>
          <a:solidFill>
            <a:srgbClr val="16324F"/>
          </a:solidFill>
          <a:ln w="12700">
            <a:solidFill>
              <a:srgbClr val="16324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051560" y="5989320"/>
            <a:ext cx="10104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60" dirty="0">
                <a:solidFill>
                  <a:srgbClr val="FFFFFF"/>
                </a:solidFill>
              </a:rPr>
              <a:t>Právě kulturní a komunikační perspektiva dělá z tématu něco živého - a přesně tím je tvoje původní prezentace nejsilnější.</a:t>
            </a:r>
            <a:endParaRPr lang="en-US" sz="116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28232"/>
            <a:ext cx="320040" cy="2011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5B6573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6324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Naďa Hynková Dingová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603504" y="896112"/>
            <a:ext cx="9875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5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 původní verzi je jen výčet. Tady je vidět, proč je pro obor opravdu důležitá.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640080" y="1417320"/>
            <a:ext cx="3383280" cy="4526280"/>
          </a:xfrm>
          <a:prstGeom prst="roundRect">
            <a:avLst>
              <a:gd name="adj" fmla="val 2162"/>
            </a:avLst>
          </a:prstGeom>
          <a:solidFill>
            <a:srgbClr val="16324F"/>
          </a:solidFill>
          <a:ln w="12700">
            <a:solidFill>
              <a:srgbClr val="16324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14400" y="1828800"/>
            <a:ext cx="28346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</a:rPr>
              <a:t>Tlumočnice,</a:t>
            </a:r>
            <a:endParaRPr lang="en-US" sz="2400" dirty="0"/>
          </a:p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</a:rPr>
              <a:t>lektorka</a:t>
            </a:r>
            <a:endParaRPr lang="en-US" sz="2400" dirty="0"/>
          </a:p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</a:rPr>
              <a:t>a vysokoškolská</a:t>
            </a:r>
            <a:endParaRPr lang="en-US" sz="2400" dirty="0"/>
          </a:p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</a:rPr>
              <a:t>učitelka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1078992" y="3611880"/>
            <a:ext cx="2487168" cy="0"/>
          </a:xfrm>
          <a:prstGeom prst="line">
            <a:avLst/>
          </a:prstGeom>
          <a:noFill/>
          <a:ln w="12700">
            <a:solidFill>
              <a:srgbClr val="94A7B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14400" y="3840480"/>
            <a:ext cx="28346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20" dirty="0">
                <a:solidFill>
                  <a:srgbClr val="E8EEF5"/>
                </a:solidFill>
              </a:rPr>
              <a:t>Nevystupuje tu jen jako host pořadu. Je to osobnost, která dlouhodobě formovala vzdělávání tlumočníků mezi češtinou a českým znakovým jazykem.</a:t>
            </a:r>
            <a:endParaRPr lang="en-US" sz="1320" dirty="0"/>
          </a:p>
        </p:txBody>
      </p:sp>
      <p:sp>
        <p:nvSpPr>
          <p:cNvPr id="8" name="Text 6"/>
          <p:cNvSpPr/>
          <p:nvPr/>
        </p:nvSpPr>
        <p:spPr>
          <a:xfrm>
            <a:off x="4434840" y="1636776"/>
            <a:ext cx="2011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720" b="1" dirty="0">
                <a:solidFill>
                  <a:srgbClr val="F28C45"/>
                </a:solidFill>
              </a:rPr>
              <a:t>•</a:t>
            </a:r>
            <a:endParaRPr lang="en-US" sz="1720" dirty="0"/>
          </a:p>
        </p:txBody>
      </p:sp>
      <p:sp>
        <p:nvSpPr>
          <p:cNvPr id="9" name="Text 7"/>
          <p:cNvSpPr/>
          <p:nvPr/>
        </p:nvSpPr>
        <p:spPr>
          <a:xfrm>
            <a:off x="4654296" y="1645920"/>
            <a:ext cx="65013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520" dirty="0">
                <a:solidFill>
                  <a:srgbClr val="1F2937"/>
                </a:solidFill>
              </a:rPr>
              <a:t>vyučovala na FF UK v oborech Čeština v komunikaci neslyšících a Jazyky a komunikace neslyšících</a:t>
            </a:r>
            <a:endParaRPr lang="en-US" sz="1520" dirty="0"/>
          </a:p>
        </p:txBody>
      </p:sp>
      <p:sp>
        <p:nvSpPr>
          <p:cNvPr id="10" name="Text 8"/>
          <p:cNvSpPr/>
          <p:nvPr/>
        </p:nvSpPr>
        <p:spPr>
          <a:xfrm>
            <a:off x="4434840" y="2185416"/>
            <a:ext cx="2011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720" b="1" dirty="0">
                <a:solidFill>
                  <a:srgbClr val="F28C45"/>
                </a:solidFill>
              </a:rPr>
              <a:t>•</a:t>
            </a:r>
            <a:endParaRPr lang="en-US" sz="1720" dirty="0"/>
          </a:p>
        </p:txBody>
      </p:sp>
      <p:sp>
        <p:nvSpPr>
          <p:cNvPr id="11" name="Text 9"/>
          <p:cNvSpPr/>
          <p:nvPr/>
        </p:nvSpPr>
        <p:spPr>
          <a:xfrm>
            <a:off x="4654296" y="2194560"/>
            <a:ext cx="65013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520" dirty="0">
                <a:solidFill>
                  <a:srgbClr val="1F2937"/>
                </a:solidFill>
              </a:rPr>
              <a:t>od roku 2002 působila na pracovištích FF UK zaměřených na komunikaci neslyšících</a:t>
            </a:r>
            <a:endParaRPr lang="en-US" sz="1520" dirty="0"/>
          </a:p>
        </p:txBody>
      </p:sp>
      <p:sp>
        <p:nvSpPr>
          <p:cNvPr id="12" name="Text 10"/>
          <p:cNvSpPr/>
          <p:nvPr/>
        </p:nvSpPr>
        <p:spPr>
          <a:xfrm>
            <a:off x="4434840" y="2734056"/>
            <a:ext cx="2011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720" b="1" dirty="0">
                <a:solidFill>
                  <a:srgbClr val="F28C45"/>
                </a:solidFill>
              </a:rPr>
              <a:t>•</a:t>
            </a:r>
            <a:endParaRPr lang="en-US" sz="1720" dirty="0"/>
          </a:p>
        </p:txBody>
      </p:sp>
      <p:sp>
        <p:nvSpPr>
          <p:cNvPr id="13" name="Text 11"/>
          <p:cNvSpPr/>
          <p:nvPr/>
        </p:nvSpPr>
        <p:spPr>
          <a:xfrm>
            <a:off x="4654296" y="2743200"/>
            <a:ext cx="65013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520" dirty="0">
                <a:solidFill>
                  <a:srgbClr val="1F2937"/>
                </a:solidFill>
              </a:rPr>
              <a:t>po dvě desetiletí vedla a kreativně směrovala vzdělávání tlumočníků a překladatelů</a:t>
            </a:r>
            <a:endParaRPr lang="en-US" sz="1520" dirty="0"/>
          </a:p>
        </p:txBody>
      </p:sp>
      <p:sp>
        <p:nvSpPr>
          <p:cNvPr id="14" name="Text 12"/>
          <p:cNvSpPr/>
          <p:nvPr/>
        </p:nvSpPr>
        <p:spPr>
          <a:xfrm>
            <a:off x="4434840" y="3282696"/>
            <a:ext cx="2011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720" b="1" dirty="0">
                <a:solidFill>
                  <a:srgbClr val="F28C45"/>
                </a:solidFill>
              </a:rPr>
              <a:t>•</a:t>
            </a:r>
            <a:endParaRPr lang="en-US" sz="1720" dirty="0"/>
          </a:p>
        </p:txBody>
      </p:sp>
      <p:sp>
        <p:nvSpPr>
          <p:cNvPr id="15" name="Text 13"/>
          <p:cNvSpPr/>
          <p:nvPr/>
        </p:nvSpPr>
        <p:spPr>
          <a:xfrm>
            <a:off x="4654296" y="3291840"/>
            <a:ext cx="65013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520" dirty="0">
                <a:solidFill>
                  <a:srgbClr val="1F2937"/>
                </a:solidFill>
              </a:rPr>
              <a:t>podle autoritních biografických zdrojů byla také aktivní jako lektorka a externí spolupracovnice České televize</a:t>
            </a:r>
            <a:endParaRPr lang="en-US" sz="1520" dirty="0"/>
          </a:p>
        </p:txBody>
      </p:sp>
      <p:sp>
        <p:nvSpPr>
          <p:cNvPr id="16" name="Shape 14"/>
          <p:cNvSpPr/>
          <p:nvPr/>
        </p:nvSpPr>
        <p:spPr>
          <a:xfrm>
            <a:off x="4526280" y="5669280"/>
            <a:ext cx="2468880" cy="310896"/>
          </a:xfrm>
          <a:prstGeom prst="roundRect">
            <a:avLst>
              <a:gd name="adj" fmla="val 23529"/>
            </a:avLst>
          </a:prstGeom>
          <a:solidFill>
            <a:srgbClr val="FDE9DA"/>
          </a:solidFill>
          <a:ln w="12700">
            <a:solidFill>
              <a:srgbClr val="FDE9DA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599432" y="5705856"/>
            <a:ext cx="23225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6324F"/>
                </a:solidFill>
              </a:rPr>
              <a:t>autorita oboru</a:t>
            </a:r>
            <a:endParaRPr lang="en-US" sz="1050" dirty="0"/>
          </a:p>
        </p:txBody>
      </p:sp>
      <p:sp>
        <p:nvSpPr>
          <p:cNvPr id="18" name="Shape 16"/>
          <p:cNvSpPr/>
          <p:nvPr/>
        </p:nvSpPr>
        <p:spPr>
          <a:xfrm>
            <a:off x="7150608" y="5669280"/>
            <a:ext cx="2468880" cy="310896"/>
          </a:xfrm>
          <a:prstGeom prst="roundRect">
            <a:avLst>
              <a:gd name="adj" fmla="val 23529"/>
            </a:avLst>
          </a:prstGeom>
          <a:solidFill>
            <a:srgbClr val="E8F5F7"/>
          </a:solidFill>
          <a:ln w="12700">
            <a:solidFill>
              <a:srgbClr val="E8F5F7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223760" y="5705856"/>
            <a:ext cx="23225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6324F"/>
                </a:solidFill>
              </a:rPr>
              <a:t>praxe + výuka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9774936" y="5669280"/>
            <a:ext cx="1280160" cy="310896"/>
          </a:xfrm>
          <a:prstGeom prst="roundRect">
            <a:avLst>
              <a:gd name="adj" fmla="val 23529"/>
            </a:avLst>
          </a:prstGeom>
          <a:solidFill>
            <a:srgbClr val="FDE9DA"/>
          </a:solidFill>
          <a:ln w="12700">
            <a:solidFill>
              <a:srgbClr val="FDE9D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9848088" y="5705856"/>
            <a:ext cx="113385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6324F"/>
                </a:solidFill>
              </a:rPr>
              <a:t>ČT</a:t>
            </a:r>
            <a:endParaRPr lang="en-US" sz="10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28232"/>
            <a:ext cx="320040" cy="2011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5B6573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6324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 ocení neslyšící u tlumočníků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603504" y="896112"/>
            <a:ext cx="9875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5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Původní seznam jsem rozdělil do logických skupin, aby se o něm dalo mluvit a ne jen ho odříkat.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640080" y="1417320"/>
            <a:ext cx="10972800" cy="5074920"/>
          </a:xfrm>
          <a:prstGeom prst="roundRect">
            <a:avLst>
              <a:gd name="adj" fmla="val 901"/>
            </a:avLst>
          </a:prstGeom>
          <a:solidFill>
            <a:srgbClr val="FFFFFF"/>
          </a:solidFill>
          <a:ln w="12700">
            <a:solidFill>
              <a:srgbClr val="D7E1E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14400" y="1645920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5B6573"/>
                </a:solidFill>
              </a:rPr>
              <a:t>Oblast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2926080" y="1645920"/>
            <a:ext cx="7132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5B6573"/>
                </a:solidFill>
              </a:rPr>
              <a:t>Jak to vypadá v praxi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914400" y="1993392"/>
            <a:ext cx="17373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Důvěra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2926080" y="1993392"/>
            <a:ext cx="8138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1F2937"/>
                </a:solidFill>
              </a:rPr>
              <a:t>spolehlivost, diskrétnost, jistota, že tlumočník člověka nenechá v půlce situace</a:t>
            </a:r>
            <a:endParaRPr lang="en-US" sz="1420" dirty="0"/>
          </a:p>
        </p:txBody>
      </p:sp>
      <p:sp>
        <p:nvSpPr>
          <p:cNvPr id="9" name="Shape 7"/>
          <p:cNvSpPr/>
          <p:nvPr/>
        </p:nvSpPr>
        <p:spPr>
          <a:xfrm>
            <a:off x="868680" y="2688336"/>
            <a:ext cx="10515600" cy="0"/>
          </a:xfrm>
          <a:prstGeom prst="line">
            <a:avLst/>
          </a:prstGeom>
          <a:noFill/>
          <a:ln w="12700">
            <a:solidFill>
              <a:srgbClr val="D7E1EA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14400" y="2798064"/>
            <a:ext cx="17373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Podpora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2926080" y="2798064"/>
            <a:ext cx="8138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1F2937"/>
                </a:solidFill>
              </a:rPr>
              <a:t>pomoc při jednáních, ve stresu a v situacích, kde jde o přesné porozumění</a:t>
            </a:r>
            <a:endParaRPr lang="en-US" sz="1420" dirty="0"/>
          </a:p>
        </p:txBody>
      </p:sp>
      <p:sp>
        <p:nvSpPr>
          <p:cNvPr id="12" name="Shape 10"/>
          <p:cNvSpPr/>
          <p:nvPr/>
        </p:nvSpPr>
        <p:spPr>
          <a:xfrm>
            <a:off x="868680" y="3493008"/>
            <a:ext cx="10515600" cy="0"/>
          </a:xfrm>
          <a:prstGeom prst="line">
            <a:avLst/>
          </a:prstGeom>
          <a:noFill/>
          <a:ln w="12700">
            <a:solidFill>
              <a:srgbClr val="D7E1E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14400" y="3602736"/>
            <a:ext cx="17373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Přesnost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2926080" y="3602736"/>
            <a:ext cx="8138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1F2937"/>
                </a:solidFill>
              </a:rPr>
              <a:t>snaha najít správný význam odborných termínů a netlumočit jen přibližně</a:t>
            </a:r>
            <a:endParaRPr lang="en-US" sz="1420" dirty="0"/>
          </a:p>
        </p:txBody>
      </p:sp>
      <p:sp>
        <p:nvSpPr>
          <p:cNvPr id="15" name="Shape 13"/>
          <p:cNvSpPr/>
          <p:nvPr/>
        </p:nvSpPr>
        <p:spPr>
          <a:xfrm>
            <a:off x="868680" y="4297680"/>
            <a:ext cx="10515600" cy="0"/>
          </a:xfrm>
          <a:prstGeom prst="line">
            <a:avLst/>
          </a:prstGeom>
          <a:noFill/>
          <a:ln w="12700">
            <a:solidFill>
              <a:srgbClr val="D7E1EA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14400" y="4407408"/>
            <a:ext cx="17373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Srozumitelnost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2926080" y="4407408"/>
            <a:ext cx="8138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1F2937"/>
                </a:solidFill>
              </a:rPr>
              <a:t>jasný a dobře čitelný projev, přehledná struktura sdělení</a:t>
            </a:r>
            <a:endParaRPr lang="en-US" sz="1420" dirty="0"/>
          </a:p>
        </p:txBody>
      </p:sp>
      <p:sp>
        <p:nvSpPr>
          <p:cNvPr id="18" name="Shape 16"/>
          <p:cNvSpPr/>
          <p:nvPr/>
        </p:nvSpPr>
        <p:spPr>
          <a:xfrm>
            <a:off x="868680" y="5102352"/>
            <a:ext cx="10515600" cy="0"/>
          </a:xfrm>
          <a:prstGeom prst="line">
            <a:avLst/>
          </a:prstGeom>
          <a:noFill/>
          <a:ln w="12700">
            <a:solidFill>
              <a:srgbClr val="D7E1EA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14400" y="5212080"/>
            <a:ext cx="17373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Dostupnost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2926080" y="5212080"/>
            <a:ext cx="8138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1F2937"/>
                </a:solidFill>
              </a:rPr>
              <a:t>ochota pomoci co nejdříve a přizpůsobit čas potřebám klienta</a:t>
            </a:r>
            <a:endParaRPr lang="en-US" sz="1420" dirty="0"/>
          </a:p>
        </p:txBody>
      </p:sp>
      <p:sp>
        <p:nvSpPr>
          <p:cNvPr id="21" name="Shape 19"/>
          <p:cNvSpPr/>
          <p:nvPr/>
        </p:nvSpPr>
        <p:spPr>
          <a:xfrm>
            <a:off x="8366760" y="5788152"/>
            <a:ext cx="2743200" cy="420624"/>
          </a:xfrm>
          <a:prstGeom prst="roundRect">
            <a:avLst>
              <a:gd name="adj" fmla="val 13043"/>
            </a:avLst>
          </a:prstGeom>
          <a:solidFill>
            <a:srgbClr val="0B7A8F"/>
          </a:solidFill>
          <a:ln w="12700">
            <a:solidFill>
              <a:srgbClr val="0B7A8F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8558784" y="5916168"/>
            <a:ext cx="235915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80" b="1" dirty="0">
                <a:solidFill>
                  <a:srgbClr val="FFFFFF"/>
                </a:solidFill>
              </a:rPr>
              <a:t>Kvalitní tlumočení = větší samostatnost</a:t>
            </a:r>
            <a:endParaRPr lang="en-US" sz="108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28232"/>
            <a:ext cx="320040" cy="2011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5B6573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6324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Tichý svět: co organizace nabízí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603504" y="896112"/>
            <a:ext cx="9875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5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Tady se vyplatí mluvit konkrétně - ne jen říct, že „pomáhá“.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658368" y="1572768"/>
            <a:ext cx="3520440" cy="3017520"/>
          </a:xfrm>
          <a:prstGeom prst="roundRect">
            <a:avLst>
              <a:gd name="adj" fmla="val 2424"/>
            </a:avLst>
          </a:prstGeom>
          <a:solidFill>
            <a:srgbClr val="E8F5F7"/>
          </a:solidFill>
          <a:ln w="12700">
            <a:solidFill>
              <a:srgbClr val="D7E1EA"/>
            </a:solidFill>
            <a:prstDash val="solid"/>
          </a:ln>
          <a:effectLst>
            <a:outerShdw sx="100000" sy="100000" kx="0" ky="0" algn="bl" rotWithShape="0" blurRad="19050" dist="6350" dir="2700000">
              <a:srgbClr val="000000">
                <a:alpha val="1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76656" y="1591056"/>
            <a:ext cx="3483864" cy="91440"/>
          </a:xfrm>
          <a:prstGeom prst="rect">
            <a:avLst/>
          </a:prstGeom>
          <a:solidFill>
            <a:srgbClr val="0B7A8F"/>
          </a:solidFill>
          <a:ln w="12700">
            <a:solidFill>
              <a:srgbClr val="0B7A8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22960" y="1737360"/>
            <a:ext cx="319125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Sociální rehabilitace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822960" y="2103120"/>
            <a:ext cx="3191256" cy="235915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pomoc se zvládáním běžného života</a:t>
            </a:r>
            <a:endParaRPr lang="en-US" sz="1260" dirty="0"/>
          </a:p>
          <a:p>
            <a:pPr indent="0" marL="0">
              <a:buNone/>
            </a:pPr>
            <a:endParaRPr lang="en-US" sz="1260" dirty="0"/>
          </a:p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např. komunikace na úřadech, v nemocnici, ve škole nebo při hledání práce</a:t>
            </a:r>
            <a:endParaRPr lang="en-US" sz="1260" dirty="0"/>
          </a:p>
        </p:txBody>
      </p:sp>
      <p:sp>
        <p:nvSpPr>
          <p:cNvPr id="8" name="Shape 6"/>
          <p:cNvSpPr/>
          <p:nvPr/>
        </p:nvSpPr>
        <p:spPr>
          <a:xfrm>
            <a:off x="4334256" y="1572768"/>
            <a:ext cx="3520440" cy="3017520"/>
          </a:xfrm>
          <a:prstGeom prst="roundRect">
            <a:avLst>
              <a:gd name="adj" fmla="val 2424"/>
            </a:avLst>
          </a:prstGeom>
          <a:solidFill>
            <a:srgbClr val="FFFFFF"/>
          </a:solidFill>
          <a:ln w="12700">
            <a:solidFill>
              <a:srgbClr val="D7E1EA"/>
            </a:solidFill>
            <a:prstDash val="solid"/>
          </a:ln>
          <a:effectLst>
            <a:outerShdw sx="100000" sy="100000" kx="0" ky="0" algn="bl" rotWithShape="0" blurRad="19050" dist="6350" dir="2700000">
              <a:srgbClr val="000000">
                <a:alpha val="14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4352544" y="1591056"/>
            <a:ext cx="3483864" cy="91440"/>
          </a:xfrm>
          <a:prstGeom prst="rect">
            <a:avLst/>
          </a:prstGeom>
          <a:solidFill>
            <a:srgbClr val="F28C45"/>
          </a:solidFill>
          <a:ln w="12700">
            <a:solidFill>
              <a:srgbClr val="F28C4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498848" y="1737360"/>
            <a:ext cx="319125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Tlumočení a přepis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498848" y="2103120"/>
            <a:ext cx="3191256" cy="235915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služby pro situace, kde je potřeba zprostředkovat komunikaci mezi neslyšícími a slyšícími</a:t>
            </a:r>
            <a:endParaRPr lang="en-US" sz="1260" dirty="0"/>
          </a:p>
        </p:txBody>
      </p:sp>
      <p:sp>
        <p:nvSpPr>
          <p:cNvPr id="12" name="Shape 10"/>
          <p:cNvSpPr/>
          <p:nvPr/>
        </p:nvSpPr>
        <p:spPr>
          <a:xfrm>
            <a:off x="8010144" y="1572768"/>
            <a:ext cx="3520440" cy="3017520"/>
          </a:xfrm>
          <a:prstGeom prst="roundRect">
            <a:avLst>
              <a:gd name="adj" fmla="val 2424"/>
            </a:avLst>
          </a:prstGeom>
          <a:solidFill>
            <a:srgbClr val="E8F5F7"/>
          </a:solidFill>
          <a:ln w="12700">
            <a:solidFill>
              <a:srgbClr val="D7E1EA"/>
            </a:solidFill>
            <a:prstDash val="solid"/>
          </a:ln>
          <a:effectLst>
            <a:outerShdw sx="100000" sy="100000" kx="0" ky="0" algn="bl" rotWithShape="0" blurRad="19050" dist="6350" dir="2700000">
              <a:srgbClr val="000000">
                <a:alpha val="14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8028432" y="1591056"/>
            <a:ext cx="3483864" cy="91440"/>
          </a:xfrm>
          <a:prstGeom prst="rect">
            <a:avLst/>
          </a:prstGeom>
          <a:solidFill>
            <a:srgbClr val="0B7A8F"/>
          </a:solidFill>
          <a:ln w="12700">
            <a:solidFill>
              <a:srgbClr val="0B7A8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174736" y="1737360"/>
            <a:ext cx="319125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Odborné sociální poradenství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8174736" y="2103120"/>
            <a:ext cx="3191256" cy="235915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pomoc s právy, dluhy, dávkami a orientací v systému</a:t>
            </a:r>
            <a:endParaRPr lang="en-US" sz="1260" dirty="0"/>
          </a:p>
        </p:txBody>
      </p:sp>
      <p:sp>
        <p:nvSpPr>
          <p:cNvPr id="16" name="Shape 14"/>
          <p:cNvSpPr/>
          <p:nvPr/>
        </p:nvSpPr>
        <p:spPr>
          <a:xfrm>
            <a:off x="868680" y="4919472"/>
            <a:ext cx="10378440" cy="566928"/>
          </a:xfrm>
          <a:prstGeom prst="roundRect">
            <a:avLst>
              <a:gd name="adj" fmla="val 12903"/>
            </a:avLst>
          </a:prstGeom>
          <a:solidFill>
            <a:srgbClr val="16324F"/>
          </a:solidFill>
          <a:ln w="12700">
            <a:solidFill>
              <a:srgbClr val="16324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097280" y="5102352"/>
            <a:ext cx="9921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40" dirty="0">
                <a:solidFill>
                  <a:srgbClr val="FFFFFF"/>
                </a:solidFill>
              </a:rPr>
              <a:t>Tichý svět uvádí, že služby poskytuje po celé ČR - fyzicky i online - a jeho cílem je také šířit informace o kultuře a jazyce komunity neslyšících.</a:t>
            </a:r>
            <a:endParaRPr lang="en-US" sz="114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28232"/>
            <a:ext cx="320040" cy="2011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5B6573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6324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 ukázala praxe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603504" y="896112"/>
            <a:ext cx="9875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5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Tady jsem zachoval tvoje původní jádro, ale udělal z něj smysluplný slide.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786384" y="1773936"/>
            <a:ext cx="2011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000" b="1" dirty="0">
                <a:solidFill>
                  <a:srgbClr val="0B7A8F"/>
                </a:solidFill>
              </a:rPr>
              <a:t>•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1005840" y="1783080"/>
            <a:ext cx="39867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F2937"/>
                </a:solidFill>
              </a:rPr>
              <a:t>účast na konzultacích s klienty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786384" y="2322576"/>
            <a:ext cx="2011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000" b="1" dirty="0">
                <a:solidFill>
                  <a:srgbClr val="0B7A8F"/>
                </a:solidFill>
              </a:rPr>
              <a:t>•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005840" y="2331720"/>
            <a:ext cx="39867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F2937"/>
                </a:solidFill>
              </a:rPr>
              <a:t>účast na přednáškách pro seniory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786384" y="2871216"/>
            <a:ext cx="2011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000" b="1" dirty="0">
                <a:solidFill>
                  <a:srgbClr val="0B7A8F"/>
                </a:solidFill>
              </a:rPr>
              <a:t>•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1005840" y="2880360"/>
            <a:ext cx="398678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F2937"/>
                </a:solidFill>
              </a:rPr>
              <a:t>účast na poradách Tichého světa</a:t>
            </a:r>
            <a:endParaRPr lang="en-US" sz="1800" dirty="0"/>
          </a:p>
        </p:txBody>
      </p:sp>
      <p:pic>
        <p:nvPicPr>
          <p:cNvPr id="10" name="Image 0" descr="/mnt/data/practice_phot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4927" y="1481328"/>
            <a:ext cx="3660866" cy="2697480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713232" y="4434840"/>
            <a:ext cx="10424160" cy="1051560"/>
          </a:xfrm>
          <a:prstGeom prst="roundRect">
            <a:avLst>
              <a:gd name="adj" fmla="val 5217"/>
            </a:avLst>
          </a:prstGeom>
          <a:solidFill>
            <a:srgbClr val="FFFFFF"/>
          </a:solidFill>
          <a:ln w="12700">
            <a:solidFill>
              <a:srgbClr val="D7E1EA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932688" y="4736592"/>
            <a:ext cx="1965960" cy="384048"/>
          </a:xfrm>
          <a:prstGeom prst="roundRect">
            <a:avLst>
              <a:gd name="adj" fmla="val 19048"/>
            </a:avLst>
          </a:prstGeom>
          <a:solidFill>
            <a:srgbClr val="FDE9DA"/>
          </a:solidFill>
          <a:ln w="12700">
            <a:solidFill>
              <a:srgbClr val="FDE9DA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05840" y="4773168"/>
            <a:ext cx="181965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6324F"/>
                </a:solidFill>
              </a:rPr>
              <a:t>empatický přístup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3090672" y="4736592"/>
            <a:ext cx="2103120" cy="384048"/>
          </a:xfrm>
          <a:prstGeom prst="roundRect">
            <a:avLst>
              <a:gd name="adj" fmla="val 19048"/>
            </a:avLst>
          </a:prstGeom>
          <a:solidFill>
            <a:srgbClr val="E8F5F7"/>
          </a:solidFill>
          <a:ln w="12700">
            <a:solidFill>
              <a:srgbClr val="E8F5F7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3163824" y="4773168"/>
            <a:ext cx="195681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6324F"/>
                </a:solidFill>
              </a:rPr>
              <a:t>kreativní řešení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5394960" y="4736592"/>
            <a:ext cx="2057400" cy="384048"/>
          </a:xfrm>
          <a:prstGeom prst="roundRect">
            <a:avLst>
              <a:gd name="adj" fmla="val 19048"/>
            </a:avLst>
          </a:prstGeom>
          <a:solidFill>
            <a:srgbClr val="FDE9DA"/>
          </a:solidFill>
          <a:ln w="12700">
            <a:solidFill>
              <a:srgbClr val="FDE9DA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468112" y="4773168"/>
            <a:ext cx="19110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6324F"/>
                </a:solidFill>
              </a:rPr>
              <a:t>jiná zkušenost světa</a:t>
            </a:r>
            <a:endParaRPr lang="en-US" sz="1050" dirty="0"/>
          </a:p>
        </p:txBody>
      </p:sp>
      <p:sp>
        <p:nvSpPr>
          <p:cNvPr id="18" name="Shape 15"/>
          <p:cNvSpPr/>
          <p:nvPr/>
        </p:nvSpPr>
        <p:spPr>
          <a:xfrm>
            <a:off x="7662672" y="4736592"/>
            <a:ext cx="2240280" cy="384048"/>
          </a:xfrm>
          <a:prstGeom prst="roundRect">
            <a:avLst>
              <a:gd name="adj" fmla="val 19048"/>
            </a:avLst>
          </a:prstGeom>
          <a:solidFill>
            <a:srgbClr val="E8F5F7"/>
          </a:solidFill>
          <a:ln w="12700">
            <a:solidFill>
              <a:srgbClr val="E8F5F7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7735824" y="4773168"/>
            <a:ext cx="20939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6324F"/>
                </a:solidFill>
              </a:rPr>
              <a:t>častý tlak financí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859536" y="5760720"/>
            <a:ext cx="102412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60" dirty="0">
                <a:solidFill>
                  <a:srgbClr val="5B6573"/>
                </a:solidFill>
              </a:rPr>
              <a:t>Dobrá prezentace má právě tady lidský rozměr: ne jen co organizace dělá, ale co je při té práci opravdu vidět.</a:t>
            </a:r>
            <a:endParaRPr lang="en-US" sz="116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28232"/>
            <a:ext cx="320040" cy="2011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5B6573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6324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Největší bariéry nejsou jen technické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603504" y="896112"/>
            <a:ext cx="9875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5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Tohle je klíčový posun: nestačí říct „neslyší“. Důležité je, co to dělá v běžném životě.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658368" y="1737360"/>
            <a:ext cx="2743200" cy="2926080"/>
          </a:xfrm>
          <a:prstGeom prst="roundRect">
            <a:avLst>
              <a:gd name="adj" fmla="val 2667"/>
            </a:avLst>
          </a:prstGeom>
          <a:solidFill>
            <a:srgbClr val="FFFFFF"/>
          </a:solidFill>
          <a:ln w="12700">
            <a:solidFill>
              <a:srgbClr val="D7E1EA"/>
            </a:solidFill>
            <a:prstDash val="solid"/>
          </a:ln>
          <a:effectLst>
            <a:outerShdw sx="100000" sy="100000" kx="0" ky="0" algn="bl" rotWithShape="0" blurRad="19050" dist="6350" dir="2700000">
              <a:srgbClr val="000000">
                <a:alpha val="1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76656" y="1755648"/>
            <a:ext cx="2706624" cy="91440"/>
          </a:xfrm>
          <a:prstGeom prst="rect">
            <a:avLst/>
          </a:prstGeom>
          <a:solidFill>
            <a:srgbClr val="F28C45"/>
          </a:solidFill>
          <a:ln w="12700">
            <a:solidFill>
              <a:srgbClr val="F28C4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22960" y="1901952"/>
            <a:ext cx="241401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Komunikace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822960" y="2267712"/>
            <a:ext cx="2414016" cy="22677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časté neporozumění</a:t>
            </a:r>
            <a:endParaRPr lang="en-US" sz="1260" dirty="0"/>
          </a:p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a velká únava z odezírání</a:t>
            </a:r>
            <a:endParaRPr lang="en-US" sz="1260" dirty="0"/>
          </a:p>
        </p:txBody>
      </p:sp>
      <p:sp>
        <p:nvSpPr>
          <p:cNvPr id="8" name="Shape 6"/>
          <p:cNvSpPr/>
          <p:nvPr/>
        </p:nvSpPr>
        <p:spPr>
          <a:xfrm>
            <a:off x="3538728" y="1737360"/>
            <a:ext cx="2743200" cy="2926080"/>
          </a:xfrm>
          <a:prstGeom prst="roundRect">
            <a:avLst>
              <a:gd name="adj" fmla="val 2667"/>
            </a:avLst>
          </a:prstGeom>
          <a:solidFill>
            <a:srgbClr val="E8F5F7"/>
          </a:solidFill>
          <a:ln w="12700">
            <a:solidFill>
              <a:srgbClr val="D7E1EA"/>
            </a:solidFill>
            <a:prstDash val="solid"/>
          </a:ln>
          <a:effectLst>
            <a:outerShdw sx="100000" sy="100000" kx="0" ky="0" algn="bl" rotWithShape="0" blurRad="19050" dist="6350" dir="2700000">
              <a:srgbClr val="000000">
                <a:alpha val="14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3557016" y="1755648"/>
            <a:ext cx="2706624" cy="91440"/>
          </a:xfrm>
          <a:prstGeom prst="rect">
            <a:avLst/>
          </a:prstGeom>
          <a:solidFill>
            <a:srgbClr val="0B7A8F"/>
          </a:solidFill>
          <a:ln w="12700">
            <a:solidFill>
              <a:srgbClr val="0B7A8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703320" y="1901952"/>
            <a:ext cx="241401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Sociální izolace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3703320" y="2267712"/>
            <a:ext cx="2414016" cy="22677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riziko osamělosti,</a:t>
            </a:r>
            <a:endParaRPr lang="en-US" sz="1260" dirty="0"/>
          </a:p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stažení ze společnosti</a:t>
            </a:r>
            <a:endParaRPr lang="en-US" sz="1260" dirty="0"/>
          </a:p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a frustrace</a:t>
            </a:r>
            <a:endParaRPr lang="en-US" sz="1260" dirty="0"/>
          </a:p>
        </p:txBody>
      </p:sp>
      <p:sp>
        <p:nvSpPr>
          <p:cNvPr id="12" name="Shape 10"/>
          <p:cNvSpPr/>
          <p:nvPr/>
        </p:nvSpPr>
        <p:spPr>
          <a:xfrm>
            <a:off x="6419088" y="1737360"/>
            <a:ext cx="2743200" cy="2926080"/>
          </a:xfrm>
          <a:prstGeom prst="roundRect">
            <a:avLst>
              <a:gd name="adj" fmla="val 2667"/>
            </a:avLst>
          </a:prstGeom>
          <a:solidFill>
            <a:srgbClr val="FFFFFF"/>
          </a:solidFill>
          <a:ln w="12700">
            <a:solidFill>
              <a:srgbClr val="D7E1EA"/>
            </a:solidFill>
            <a:prstDash val="solid"/>
          </a:ln>
          <a:effectLst>
            <a:outerShdw sx="100000" sy="100000" kx="0" ky="0" algn="bl" rotWithShape="0" blurRad="19050" dist="6350" dir="2700000">
              <a:srgbClr val="000000">
                <a:alpha val="14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6437376" y="1755648"/>
            <a:ext cx="2706624" cy="91440"/>
          </a:xfrm>
          <a:prstGeom prst="rect">
            <a:avLst/>
          </a:prstGeom>
          <a:solidFill>
            <a:srgbClr val="F28C45"/>
          </a:solidFill>
          <a:ln w="12700">
            <a:solidFill>
              <a:srgbClr val="F28C4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83680" y="1901952"/>
            <a:ext cx="241401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Přístup ke službám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583680" y="2267712"/>
            <a:ext cx="2414016" cy="22677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úřad, lékař, škola</a:t>
            </a:r>
            <a:endParaRPr lang="en-US" sz="1260" dirty="0"/>
          </a:p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nebo práce bez podpory</a:t>
            </a:r>
            <a:endParaRPr lang="en-US" sz="1260" dirty="0"/>
          </a:p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mohou být bariéra</a:t>
            </a:r>
            <a:endParaRPr lang="en-US" sz="1260" dirty="0"/>
          </a:p>
        </p:txBody>
      </p:sp>
      <p:sp>
        <p:nvSpPr>
          <p:cNvPr id="16" name="Shape 14"/>
          <p:cNvSpPr/>
          <p:nvPr/>
        </p:nvSpPr>
        <p:spPr>
          <a:xfrm>
            <a:off x="9299448" y="1737360"/>
            <a:ext cx="2743200" cy="2926080"/>
          </a:xfrm>
          <a:prstGeom prst="roundRect">
            <a:avLst>
              <a:gd name="adj" fmla="val 2667"/>
            </a:avLst>
          </a:prstGeom>
          <a:solidFill>
            <a:srgbClr val="E8F5F7"/>
          </a:solidFill>
          <a:ln w="12700">
            <a:solidFill>
              <a:srgbClr val="D7E1EA"/>
            </a:solidFill>
            <a:prstDash val="solid"/>
          </a:ln>
          <a:effectLst>
            <a:outerShdw sx="100000" sy="100000" kx="0" ky="0" algn="bl" rotWithShape="0" blurRad="19050" dist="6350" dir="2700000">
              <a:srgbClr val="000000">
                <a:alpha val="14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9317736" y="1755648"/>
            <a:ext cx="2706624" cy="91440"/>
          </a:xfrm>
          <a:prstGeom prst="rect">
            <a:avLst/>
          </a:prstGeom>
          <a:solidFill>
            <a:srgbClr val="0B7A8F"/>
          </a:solidFill>
          <a:ln w="12700">
            <a:solidFill>
              <a:srgbClr val="0B7A8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464040" y="1901952"/>
            <a:ext cx="241401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16324F"/>
                </a:solidFill>
              </a:rPr>
              <a:t>Stereotypy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9464040" y="2267712"/>
            <a:ext cx="2414016" cy="22677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okolí často vidí jen deficit</a:t>
            </a:r>
            <a:endParaRPr lang="en-US" sz="1260" dirty="0"/>
          </a:p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a přehlíží jazyk, kulturu</a:t>
            </a:r>
            <a:endParaRPr lang="en-US" sz="1260" dirty="0"/>
          </a:p>
          <a:p>
            <a:pPr indent="0" marL="0">
              <a:buNone/>
            </a:pPr>
            <a:r>
              <a:rPr lang="en-US" sz="1260" dirty="0">
                <a:solidFill>
                  <a:srgbClr val="1F2937"/>
                </a:solidFill>
              </a:rPr>
              <a:t>a individualitu</a:t>
            </a:r>
            <a:endParaRPr lang="en-US" sz="1260" dirty="0"/>
          </a:p>
        </p:txBody>
      </p:sp>
      <p:sp>
        <p:nvSpPr>
          <p:cNvPr id="20" name="Shape 18"/>
          <p:cNvSpPr/>
          <p:nvPr/>
        </p:nvSpPr>
        <p:spPr>
          <a:xfrm>
            <a:off x="914400" y="5074920"/>
            <a:ext cx="10058400" cy="685800"/>
          </a:xfrm>
          <a:prstGeom prst="roundRect">
            <a:avLst>
              <a:gd name="adj" fmla="val 10667"/>
            </a:avLst>
          </a:prstGeom>
          <a:solidFill>
            <a:srgbClr val="FDE9DA"/>
          </a:solidFill>
          <a:ln w="12700">
            <a:solidFill>
              <a:srgbClr val="FDE9D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097280" y="5321808"/>
            <a:ext cx="9692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80" dirty="0">
                <a:solidFill>
                  <a:srgbClr val="1F2937"/>
                </a:solidFill>
              </a:rPr>
              <a:t>WHO upozorňuje, že neřešená sluchová ztráta souvisí s omezenou komunikací, sociální izolací, osamělostí i horším přístupem ke vzdělání a zaměstnání.</a:t>
            </a:r>
            <a:endParaRPr lang="en-US" sz="118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28232"/>
            <a:ext cx="320040" cy="2011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5B6573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84048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6324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Právní rámec v ČR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603504" y="896112"/>
            <a:ext cx="9875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5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Krátce, jasně a bez právnické omáčky. Jen to, co se dá odnést do prezentace.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658368" y="1572768"/>
            <a:ext cx="2926080" cy="3383280"/>
          </a:xfrm>
          <a:prstGeom prst="roundRect">
            <a:avLst>
              <a:gd name="adj" fmla="val 2500"/>
            </a:avLst>
          </a:prstGeom>
          <a:solidFill>
            <a:srgbClr val="16324F"/>
          </a:solidFill>
          <a:ln w="12700">
            <a:solidFill>
              <a:srgbClr val="16324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50976" y="1993392"/>
            <a:ext cx="235915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500" b="1" dirty="0">
                <a:solidFill>
                  <a:srgbClr val="FFFFFF"/>
                </a:solidFill>
              </a:rPr>
              <a:t>155/1998 Sb.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932688" y="2542032"/>
            <a:ext cx="239572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420" dirty="0">
                <a:solidFill>
                  <a:srgbClr val="E8EEF5"/>
                </a:solidFill>
              </a:rPr>
              <a:t>zákon o komunikačních systémech neslyšících a hluchoslepých osob</a:t>
            </a:r>
            <a:endParaRPr lang="en-US" sz="1420" dirty="0"/>
          </a:p>
        </p:txBody>
      </p:sp>
      <p:sp>
        <p:nvSpPr>
          <p:cNvPr id="7" name="Text 5"/>
          <p:cNvSpPr/>
          <p:nvPr/>
        </p:nvSpPr>
        <p:spPr>
          <a:xfrm>
            <a:off x="987552" y="388620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40" dirty="0">
                <a:solidFill>
                  <a:srgbClr val="E8EEF5"/>
                </a:solidFill>
              </a:rPr>
              <a:t>Právě z něj vychází i nárok na tlumočení zdarma.</a:t>
            </a:r>
            <a:endParaRPr lang="en-US" sz="1240" dirty="0"/>
          </a:p>
        </p:txBody>
      </p:sp>
      <p:sp>
        <p:nvSpPr>
          <p:cNvPr id="8" name="Text 6"/>
          <p:cNvSpPr/>
          <p:nvPr/>
        </p:nvSpPr>
        <p:spPr>
          <a:xfrm>
            <a:off x="4160520" y="1819656"/>
            <a:ext cx="2011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b="1" dirty="0">
                <a:solidFill>
                  <a:srgbClr val="F28C45"/>
                </a:solidFill>
              </a:rPr>
              <a:t>•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4379976" y="1828800"/>
            <a:ext cx="659282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F2937"/>
                </a:solidFill>
              </a:rPr>
              <a:t>zákon výslovně pracuje s českým znakovým jazykem a s dalšími komunikačními systémy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160520" y="2368296"/>
            <a:ext cx="2011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b="1" dirty="0">
                <a:solidFill>
                  <a:srgbClr val="F28C45"/>
                </a:solidFill>
              </a:rPr>
              <a:t>•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4379976" y="2377440"/>
            <a:ext cx="659282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F2937"/>
                </a:solidFill>
              </a:rPr>
              <a:t>pro prezentaci je důležité zdůraznit, že dostupná komunikace není laskavost, ale součást práv a důstojnosti člověka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4160520" y="2916936"/>
            <a:ext cx="2011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b="1" dirty="0">
                <a:solidFill>
                  <a:srgbClr val="F28C45"/>
                </a:solidFill>
              </a:rPr>
              <a:t>•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4379976" y="2926080"/>
            <a:ext cx="659282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F2937"/>
                </a:solidFill>
              </a:rPr>
              <a:t>dobrá instituce proto nemyslí jen na bezbariérový vstup, ale i na bezbariérovou komunikaci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297680" y="4983480"/>
            <a:ext cx="2103120" cy="384048"/>
          </a:xfrm>
          <a:prstGeom prst="roundRect">
            <a:avLst>
              <a:gd name="adj" fmla="val 19048"/>
            </a:avLst>
          </a:prstGeom>
          <a:solidFill>
            <a:srgbClr val="E8F5F7"/>
          </a:solidFill>
          <a:ln w="12700">
            <a:solidFill>
              <a:srgbClr val="E8F5F7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370832" y="5020056"/>
            <a:ext cx="195681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6324F"/>
                </a:solidFill>
              </a:rPr>
              <a:t>jazyk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6601968" y="4983480"/>
            <a:ext cx="2103120" cy="384048"/>
          </a:xfrm>
          <a:prstGeom prst="roundRect">
            <a:avLst>
              <a:gd name="adj" fmla="val 19048"/>
            </a:avLst>
          </a:prstGeom>
          <a:solidFill>
            <a:srgbClr val="FDE9DA"/>
          </a:solidFill>
          <a:ln w="12700">
            <a:solidFill>
              <a:srgbClr val="FDE9DA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675120" y="5020056"/>
            <a:ext cx="195681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6324F"/>
                </a:solidFill>
              </a:rPr>
              <a:t>tlumočení</a:t>
            </a:r>
            <a:endParaRPr lang="en-US" sz="1050" dirty="0"/>
          </a:p>
        </p:txBody>
      </p:sp>
      <p:sp>
        <p:nvSpPr>
          <p:cNvPr id="18" name="Shape 16"/>
          <p:cNvSpPr/>
          <p:nvPr/>
        </p:nvSpPr>
        <p:spPr>
          <a:xfrm>
            <a:off x="8906256" y="4983480"/>
            <a:ext cx="2103120" cy="384048"/>
          </a:xfrm>
          <a:prstGeom prst="roundRect">
            <a:avLst>
              <a:gd name="adj" fmla="val 19048"/>
            </a:avLst>
          </a:prstGeom>
          <a:solidFill>
            <a:srgbClr val="E8F5F7"/>
          </a:solidFill>
          <a:ln w="12700">
            <a:solidFill>
              <a:srgbClr val="E8F5F7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8979408" y="5020056"/>
            <a:ext cx="195681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6324F"/>
                </a:solidFill>
              </a:rPr>
              <a:t>dostupnost</a:t>
            </a:r>
            <a:endParaRPr lang="en-US" sz="10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567160" y="6428232"/>
            <a:ext cx="320040" cy="2011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5B6573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Sluchové postižení: tlumočení, služby a pohled z praxe</dc:title>
  <dc:subject>Sluchové postižení - přepracovaná prezentace</dc:subject>
  <dc:creator>OpenAI</dc:creator>
  <cp:lastModifiedBy>OpenAI</cp:lastModifiedBy>
  <cp:revision>1</cp:revision>
  <dcterms:created xsi:type="dcterms:W3CDTF">2026-03-11T19:18:44Z</dcterms:created>
  <dcterms:modified xsi:type="dcterms:W3CDTF">2026-03-11T19:18:44Z</dcterms:modified>
</cp:coreProperties>
</file>